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7" r:id="rId4"/>
  </p:sldMasterIdLst>
  <p:notesMasterIdLst>
    <p:notesMasterId r:id="rId15"/>
  </p:notesMasterIdLst>
  <p:handoutMasterIdLst>
    <p:handoutMasterId r:id="rId16"/>
  </p:handoutMasterIdLst>
  <p:sldIdLst>
    <p:sldId id="292" r:id="rId5"/>
    <p:sldId id="297" r:id="rId6"/>
    <p:sldId id="294" r:id="rId7"/>
    <p:sldId id="302" r:id="rId8"/>
    <p:sldId id="301" r:id="rId9"/>
    <p:sldId id="295" r:id="rId10"/>
    <p:sldId id="303" r:id="rId11"/>
    <p:sldId id="300" r:id="rId12"/>
    <p:sldId id="293" r:id="rId13"/>
    <p:sldId id="304" r:id="rId14"/>
  </p:sldIdLst>
  <p:sldSz cx="12192000" cy="6858000"/>
  <p:notesSz cx="6858000" cy="9144000"/>
  <p:defaultTextStyle>
    <a:defPPr rtl="0"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8CA085"/>
    <a:srgbClr val="E6CBA0"/>
    <a:srgbClr val="9B3820"/>
    <a:srgbClr val="FBFBFB"/>
    <a:srgbClr val="738AC3"/>
    <a:srgbClr val="B5C1DF"/>
    <a:srgbClr val="374D81"/>
    <a:srgbClr val="E98B0D"/>
    <a:srgbClr val="E2973C"/>
    <a:srgbClr val="9BD49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87" autoAdjust="0"/>
    <p:restoredTop sz="94639" autoAdjust="0"/>
  </p:normalViewPr>
  <p:slideViewPr>
    <p:cSldViewPr snapToGrid="0">
      <p:cViewPr>
        <p:scale>
          <a:sx n="66" d="100"/>
          <a:sy n="66" d="100"/>
        </p:scale>
        <p:origin x="-216" y="-53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98" y="72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xmlns="" id="{623AA0E9-8CD0-4A6E-A65E-A06028B83FE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D5E2408B-C9AB-4665-AC99-B057BD0A43D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6FC0A7B-6666-4F41-AD03-C74B76B10001}" type="datetime1">
              <a:rPr lang="it-IT" smtClean="0"/>
              <a:pPr rtl="0"/>
              <a:t>27/06/2026</a:t>
            </a:fld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8CD1B215-531B-4869-BD98-BD3B1390B1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60B53F21-4D67-455D-8074-E9E6EC26FAC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52858E0-3D38-47B7-97D4-4FE08D90D359}" type="slidenum">
              <a:rPr lang="it-IT" smtClean="0"/>
              <a:pPr rtl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8214433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noProof="0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0E367B-2E0B-461C-8280-86016408BD7C}" type="datetime1">
              <a:rPr lang="it-IT" smtClean="0"/>
              <a:pPr/>
              <a:t>27/06/2026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noProof="0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-IT" noProof="0" dirty="0"/>
              <a:t>Fare clic per modificare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noProof="0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284ECAD9-32EE-4091-BDA5-6BD15ACC5E58}" type="slidenum">
              <a:rPr lang="it-IT" noProof="0" smtClean="0"/>
              <a:pPr rtl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xmlns="" val="1106618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immagine 9">
            <a:extLst>
              <a:ext uri="{FF2B5EF4-FFF2-40B4-BE49-F238E27FC236}">
                <a16:creationId xmlns:a16="http://schemas.microsoft.com/office/drawing/2014/main" xmlns="" id="{D1D313A2-A4D4-40DF-A0C2-C29F6416852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4DB44FF-F9B4-4E5D-9888-DD07079D4562}" type="datetime1">
              <a:rPr lang="it-IT" noProof="0" smtClean="0"/>
              <a:pPr rtl="0"/>
              <a:t>27/06/2026</a:t>
            </a:fld>
            <a:endParaRPr lang="it-IT" noProof="0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it-IT" noProof="0" smtClean="0"/>
              <a:pPr rtl="0"/>
              <a:t>‹N›</a:t>
            </a:fld>
            <a:endParaRPr lang="it-IT" noProof="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212850" y="4508500"/>
            <a:ext cx="5118100" cy="1279652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212850" y="2057400"/>
            <a:ext cx="5118100" cy="1929066"/>
          </a:xfrm>
        </p:spPr>
        <p:txBody>
          <a:bodyPr rtlCol="0" anchor="b">
            <a:noAutofit/>
          </a:bodyPr>
          <a:lstStyle>
            <a:lvl1pPr algn="l">
              <a:lnSpc>
                <a:spcPct val="90000"/>
              </a:lnSpc>
              <a:defRPr sz="5400" b="1" spc="-50" baseline="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xmlns="" val="672700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rallelogramma 14">
            <a:extLst>
              <a:ext uri="{FF2B5EF4-FFF2-40B4-BE49-F238E27FC236}">
                <a16:creationId xmlns:a16="http://schemas.microsoft.com/office/drawing/2014/main" xmlns="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xmlns="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586422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2200" y="786383"/>
            <a:ext cx="3068833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58984" y="812800"/>
            <a:ext cx="5713841" cy="4868609"/>
          </a:xfrm>
        </p:spPr>
        <p:txBody>
          <a:bodyPr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1092200" y="3043050"/>
            <a:ext cx="3068832" cy="2638359"/>
          </a:xfrm>
        </p:spPr>
        <p:txBody>
          <a:bodyPr lIns="91440" rIns="91440" rtlCol="0">
            <a:normAutofit/>
          </a:bodyPr>
          <a:lstStyle>
            <a:lvl1pPr marL="0" indent="0" rtl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it-IT" noProof="0" dirty="0"/>
              <a:t>Fare clic per modificare gli stili del testo dello schema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4DC51BA7-A5A7-4A7F-A707-DBBDEA7705F3}"/>
              </a:ext>
            </a:extLst>
          </p:cNvPr>
          <p:cNvSpPr/>
          <p:nvPr userDrawn="1"/>
        </p:nvSpPr>
        <p:spPr>
          <a:xfrm>
            <a:off x="0" y="1397000"/>
            <a:ext cx="1036320" cy="132948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xmlns="" id="{D23174BA-29D0-4C1A-95C9-5A86FD25E47A}"/>
              </a:ext>
            </a:extLst>
          </p:cNvPr>
          <p:cNvSpPr/>
          <p:nvPr userDrawn="1"/>
        </p:nvSpPr>
        <p:spPr>
          <a:xfrm>
            <a:off x="5458983" y="624142"/>
            <a:ext cx="5713840" cy="1256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12" name="Segnaposto data 1">
            <a:extLst>
              <a:ext uri="{FF2B5EF4-FFF2-40B4-BE49-F238E27FC236}">
                <a16:creationId xmlns:a16="http://schemas.microsoft.com/office/drawing/2014/main" xmlns="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09251FC1-1A75-47DA-9A6E-B43CF6E86A62}" type="datetime1">
              <a:rPr lang="it-IT" noProof="0" smtClean="0"/>
              <a:pPr rtl="0"/>
              <a:t>27/06/2026</a:t>
            </a:fld>
            <a:endParaRPr lang="it-IT" noProof="0" dirty="0"/>
          </a:p>
        </p:txBody>
      </p:sp>
      <p:sp>
        <p:nvSpPr>
          <p:cNvPr id="14" name="Segnaposto numero diapositiva 3">
            <a:extLst>
              <a:ext uri="{FF2B5EF4-FFF2-40B4-BE49-F238E27FC236}">
                <a16:creationId xmlns:a16="http://schemas.microsoft.com/office/drawing/2014/main" xmlns="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 rtl="0"/>
              <a:t>‹N›</a:t>
            </a:fld>
            <a:endParaRPr lang="it-IT" noProof="0" dirty="0"/>
          </a:p>
        </p:txBody>
      </p:sp>
      <p:cxnSp>
        <p:nvCxnSpPr>
          <p:cNvPr id="15" name="Connecteur droit 19">
            <a:extLst>
              <a:ext uri="{FF2B5EF4-FFF2-40B4-BE49-F238E27FC236}">
                <a16:creationId xmlns:a16="http://schemas.microsoft.com/office/drawing/2014/main" xmlns="" id="{D84C14C5-D99C-45CD-8001-AC745F4FB49B}"/>
              </a:ext>
            </a:extLst>
          </p:cNvPr>
          <p:cNvCxnSpPr>
            <a:cxnSpLocks/>
          </p:cNvCxnSpPr>
          <p:nvPr userDrawn="1"/>
        </p:nvCxnSpPr>
        <p:spPr>
          <a:xfrm flipH="1">
            <a:off x="1092200" y="6446838"/>
            <a:ext cx="1643438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9">
            <a:extLst>
              <a:ext uri="{FF2B5EF4-FFF2-40B4-BE49-F238E27FC236}">
                <a16:creationId xmlns:a16="http://schemas.microsoft.com/office/drawing/2014/main" xmlns="" id="{019842DD-D0AB-4E35-9AB2-7DBB6E266120}"/>
              </a:ext>
            </a:extLst>
          </p:cNvPr>
          <p:cNvCxnSpPr>
            <a:cxnSpLocks/>
          </p:cNvCxnSpPr>
          <p:nvPr userDrawn="1"/>
        </p:nvCxnSpPr>
        <p:spPr>
          <a:xfrm flipH="1">
            <a:off x="8420100" y="6429376"/>
            <a:ext cx="1000462" cy="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9">
            <a:extLst>
              <a:ext uri="{FF2B5EF4-FFF2-40B4-BE49-F238E27FC236}">
                <a16:creationId xmlns:a16="http://schemas.microsoft.com/office/drawing/2014/main" xmlns="" id="{832851A7-B301-4616-9843-9A0D06646DFD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0765675" y="6446838"/>
            <a:ext cx="407258" cy="635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egnaposto piè di pagina 2">
            <a:extLst>
              <a:ext uri="{FF2B5EF4-FFF2-40B4-BE49-F238E27FC236}">
                <a16:creationId xmlns:a16="http://schemas.microsoft.com/office/drawing/2014/main" xmlns="" id="{82E39F50-459D-C3E1-C6CC-EA208D50E4FE}"/>
              </a:ext>
            </a:extLst>
          </p:cNvPr>
          <p:cNvSpPr txBox="1">
            <a:spLocks/>
          </p:cNvSpPr>
          <p:nvPr userDrawn="1"/>
        </p:nvSpPr>
        <p:spPr>
          <a:xfrm>
            <a:off x="216130" y="6446838"/>
            <a:ext cx="48463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it-IT"/>
            </a:defPPr>
            <a:lvl1pPr marL="0" algn="l" defTabSz="914400" rtl="0" eaLnBrk="1" latinLnBrk="0" hangingPunct="1">
              <a:defRPr sz="900" kern="1200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Direttori del Corso – M. De Luca – M.A. Zappa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889208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xmlns="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4319CE-E5CF-4FF9-86AE-7437B4FD3174}" type="datetime1">
              <a:rPr lang="it-IT" noProof="0" smtClean="0"/>
              <a:pPr rtl="0"/>
              <a:t>27/06/2026</a:t>
            </a:fld>
            <a:endParaRPr lang="it-IT" noProof="0" dirty="0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xmlns="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it-IT" noProof="0" smtClean="0"/>
              <a:pPr rtl="0"/>
              <a:t>‹N›</a:t>
            </a:fld>
            <a:endParaRPr lang="it-IT" noProof="0" dirty="0"/>
          </a:p>
        </p:txBody>
      </p:sp>
      <p:sp>
        <p:nvSpPr>
          <p:cNvPr id="4" name="Segnaposto piè di pagina 2">
            <a:extLst>
              <a:ext uri="{FF2B5EF4-FFF2-40B4-BE49-F238E27FC236}">
                <a16:creationId xmlns:a16="http://schemas.microsoft.com/office/drawing/2014/main" xmlns="" id="{DC7E41FD-853D-F717-1775-E30235610CE8}"/>
              </a:ext>
            </a:extLst>
          </p:cNvPr>
          <p:cNvSpPr txBox="1">
            <a:spLocks/>
          </p:cNvSpPr>
          <p:nvPr userDrawn="1"/>
        </p:nvSpPr>
        <p:spPr>
          <a:xfrm>
            <a:off x="216130" y="6446838"/>
            <a:ext cx="48463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it-IT"/>
            </a:defPPr>
            <a:lvl1pPr marL="0" algn="l" defTabSz="914400" rtl="0" eaLnBrk="1" latinLnBrk="0" hangingPunct="1">
              <a:defRPr sz="900" kern="1200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Direttori del Corso – M. De Luca – M.A. Zappa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2650827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rallelogramma 14">
            <a:extLst>
              <a:ext uri="{FF2B5EF4-FFF2-40B4-BE49-F238E27FC236}">
                <a16:creationId xmlns:a16="http://schemas.microsoft.com/office/drawing/2014/main" xmlns="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xmlns="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586422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58984" y="497808"/>
            <a:ext cx="5713841" cy="4868609"/>
          </a:xfrm>
        </p:spPr>
        <p:txBody>
          <a:bodyPr rtlCol="0" anchor="ctr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4DC51BA7-A5A7-4A7F-A707-DBBDEA7705F3}"/>
              </a:ext>
            </a:extLst>
          </p:cNvPr>
          <p:cNvSpPr/>
          <p:nvPr userDrawn="1"/>
        </p:nvSpPr>
        <p:spPr>
          <a:xfrm>
            <a:off x="0" y="2003424"/>
            <a:ext cx="1036320" cy="185737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xmlns="" id="{D23174BA-29D0-4C1A-95C9-5A86FD25E47A}"/>
              </a:ext>
            </a:extLst>
          </p:cNvPr>
          <p:cNvSpPr/>
          <p:nvPr userDrawn="1"/>
        </p:nvSpPr>
        <p:spPr>
          <a:xfrm>
            <a:off x="5458983" y="377398"/>
            <a:ext cx="5713840" cy="1256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12" name="Segnaposto data 1">
            <a:extLst>
              <a:ext uri="{FF2B5EF4-FFF2-40B4-BE49-F238E27FC236}">
                <a16:creationId xmlns:a16="http://schemas.microsoft.com/office/drawing/2014/main" xmlns="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82620384-FC06-4245-8A4E-BD9C5C3038C1}" type="datetime1">
              <a:rPr lang="it-IT" noProof="0" smtClean="0"/>
              <a:pPr rtl="0"/>
              <a:t>27/06/2026</a:t>
            </a:fld>
            <a:endParaRPr lang="it-IT" noProof="0" dirty="0"/>
          </a:p>
        </p:txBody>
      </p:sp>
      <p:sp>
        <p:nvSpPr>
          <p:cNvPr id="14" name="Segnaposto numero diapositiva 3">
            <a:extLst>
              <a:ext uri="{FF2B5EF4-FFF2-40B4-BE49-F238E27FC236}">
                <a16:creationId xmlns:a16="http://schemas.microsoft.com/office/drawing/2014/main" xmlns="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 rtl="0"/>
              <a:t>‹N›</a:t>
            </a:fld>
            <a:endParaRPr lang="it-IT" noProof="0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6BC7DA98-7B92-4F45-80F8-1AEF72A601CF}"/>
              </a:ext>
            </a:extLst>
          </p:cNvPr>
          <p:cNvSpPr/>
          <p:nvPr userDrawn="1"/>
        </p:nvSpPr>
        <p:spPr>
          <a:xfrm>
            <a:off x="1078230" y="2003423"/>
            <a:ext cx="3576082" cy="185737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2200" y="1885125"/>
            <a:ext cx="3314700" cy="2093975"/>
          </a:xfrm>
        </p:spPr>
        <p:txBody>
          <a:bodyPr rtlCol="0" anchor="ctr">
            <a:normAutofit/>
          </a:bodyPr>
          <a:lstStyle>
            <a:lvl1pPr>
              <a:lnSpc>
                <a:spcPct val="90000"/>
              </a:lnSpc>
              <a:defRPr sz="4400" b="1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xmlns="" id="{DF96815B-4256-4CE0-9FCF-3A2967CF5792}"/>
              </a:ext>
            </a:extLst>
          </p:cNvPr>
          <p:cNvSpPr/>
          <p:nvPr userDrawn="1"/>
        </p:nvSpPr>
        <p:spPr>
          <a:xfrm>
            <a:off x="1092200" y="993775"/>
            <a:ext cx="1036320" cy="936626"/>
          </a:xfrm>
          <a:prstGeom prst="rect">
            <a:avLst/>
          </a:prstGeom>
          <a:solidFill>
            <a:schemeClr val="tx2">
              <a:lumMod val="20000"/>
              <a:lumOff val="80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4" name="Segnaposto piè di pagina 2">
            <a:extLst>
              <a:ext uri="{FF2B5EF4-FFF2-40B4-BE49-F238E27FC236}">
                <a16:creationId xmlns:a16="http://schemas.microsoft.com/office/drawing/2014/main" xmlns="" id="{DB5FC7EB-9809-9909-8D31-7667D27CFE29}"/>
              </a:ext>
            </a:extLst>
          </p:cNvPr>
          <p:cNvSpPr txBox="1">
            <a:spLocks/>
          </p:cNvSpPr>
          <p:nvPr userDrawn="1"/>
        </p:nvSpPr>
        <p:spPr>
          <a:xfrm>
            <a:off x="216130" y="6446838"/>
            <a:ext cx="48463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it-IT"/>
            </a:defPPr>
            <a:lvl1pPr marL="0" algn="l" defTabSz="914400" rtl="0" eaLnBrk="1" latinLnBrk="0" hangingPunct="1">
              <a:defRPr sz="900" kern="1200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Direttori del Corso – M. De Luca – M.A. Zappa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1812829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egnaposto immagine 9">
            <a:extLst>
              <a:ext uri="{FF2B5EF4-FFF2-40B4-BE49-F238E27FC236}">
                <a16:creationId xmlns:a16="http://schemas.microsoft.com/office/drawing/2014/main" xmlns="" id="{4F173117-1383-4956-B947-1EA7A51D0D4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654296" cy="58642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10" name="Parallelogramma 14">
            <a:extLst>
              <a:ext uri="{FF2B5EF4-FFF2-40B4-BE49-F238E27FC236}">
                <a16:creationId xmlns:a16="http://schemas.microsoft.com/office/drawing/2014/main" xmlns="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58984" y="497808"/>
            <a:ext cx="5713841" cy="4868609"/>
          </a:xfrm>
        </p:spPr>
        <p:txBody>
          <a:bodyPr rtlCol="0" anchor="ctr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12" name="Segnaposto data 1">
            <a:extLst>
              <a:ext uri="{FF2B5EF4-FFF2-40B4-BE49-F238E27FC236}">
                <a16:creationId xmlns:a16="http://schemas.microsoft.com/office/drawing/2014/main" xmlns="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0997CAA8-247F-493B-9041-1EB41C0713A1}" type="datetime1">
              <a:rPr lang="it-IT" noProof="0" smtClean="0"/>
              <a:pPr rtl="0"/>
              <a:t>27/06/2026</a:t>
            </a:fld>
            <a:endParaRPr lang="it-IT" noProof="0" dirty="0"/>
          </a:p>
        </p:txBody>
      </p:sp>
      <p:sp>
        <p:nvSpPr>
          <p:cNvPr id="14" name="Segnaposto numero diapositiva 3">
            <a:extLst>
              <a:ext uri="{FF2B5EF4-FFF2-40B4-BE49-F238E27FC236}">
                <a16:creationId xmlns:a16="http://schemas.microsoft.com/office/drawing/2014/main" xmlns="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 rtl="0"/>
              <a:t>‹N›</a:t>
            </a:fld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2200" y="1885125"/>
            <a:ext cx="3068833" cy="2093975"/>
          </a:xfrm>
        </p:spPr>
        <p:txBody>
          <a:bodyPr rtlCol="0" anchor="ctr">
            <a:normAutofit/>
          </a:bodyPr>
          <a:lstStyle>
            <a:lvl1pPr>
              <a:lnSpc>
                <a:spcPct val="90000"/>
              </a:lnSpc>
              <a:defRPr sz="4400" b="1" i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4" name="Segnaposto piè di pagina 2">
            <a:extLst>
              <a:ext uri="{FF2B5EF4-FFF2-40B4-BE49-F238E27FC236}">
                <a16:creationId xmlns:a16="http://schemas.microsoft.com/office/drawing/2014/main" xmlns="" id="{F1E388EF-366D-885A-CF06-6BEFE9E1E7F6}"/>
              </a:ext>
            </a:extLst>
          </p:cNvPr>
          <p:cNvSpPr txBox="1">
            <a:spLocks/>
          </p:cNvSpPr>
          <p:nvPr userDrawn="1"/>
        </p:nvSpPr>
        <p:spPr>
          <a:xfrm>
            <a:off x="216130" y="6446838"/>
            <a:ext cx="48463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it-IT"/>
            </a:defPPr>
            <a:lvl1pPr marL="0" algn="l" defTabSz="914400" rtl="0" eaLnBrk="1" latinLnBrk="0" hangingPunct="1">
              <a:defRPr sz="900" kern="1200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Direttori del Corso – M. De Luca – M.A. Zappa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39543055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rallelogramma 14">
            <a:extLst>
              <a:ext uri="{FF2B5EF4-FFF2-40B4-BE49-F238E27FC236}">
                <a16:creationId xmlns:a16="http://schemas.microsoft.com/office/drawing/2014/main" xmlns="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84722" y="548355"/>
            <a:ext cx="6054846" cy="634336"/>
          </a:xfrm>
        </p:spPr>
        <p:txBody>
          <a:bodyPr rtlCol="0" anchor="ctr">
            <a:noAutofit/>
          </a:bodyPr>
          <a:lstStyle>
            <a:lvl1pPr>
              <a:lnSpc>
                <a:spcPct val="90000"/>
              </a:lnSpc>
              <a:defRPr sz="3600" b="1" i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00833" y="1611313"/>
            <a:ext cx="6072099" cy="3755104"/>
          </a:xfrm>
        </p:spPr>
        <p:txBody>
          <a:bodyPr rtlCol="0" anchor="t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12" name="Segnaposto data 1">
            <a:extLst>
              <a:ext uri="{FF2B5EF4-FFF2-40B4-BE49-F238E27FC236}">
                <a16:creationId xmlns:a16="http://schemas.microsoft.com/office/drawing/2014/main" xmlns="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ADCFC264-2C41-457A-9103-DFF5BC066DDD}" type="datetime1">
              <a:rPr lang="it-IT" noProof="0" smtClean="0"/>
              <a:pPr rtl="0"/>
              <a:t>27/06/2026</a:t>
            </a:fld>
            <a:endParaRPr lang="it-IT" noProof="0" dirty="0"/>
          </a:p>
        </p:txBody>
      </p:sp>
      <p:sp>
        <p:nvSpPr>
          <p:cNvPr id="13" name="Segnaposto piè di pagina 2">
            <a:extLst>
              <a:ext uri="{FF2B5EF4-FFF2-40B4-BE49-F238E27FC236}">
                <a16:creationId xmlns:a16="http://schemas.microsoft.com/office/drawing/2014/main" xmlns="" id="{8C05871B-E916-40A4-B5E3-65C15F5A4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4846321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4" name="Segnaposto numero diapositiva 3">
            <a:extLst>
              <a:ext uri="{FF2B5EF4-FFF2-40B4-BE49-F238E27FC236}">
                <a16:creationId xmlns:a16="http://schemas.microsoft.com/office/drawing/2014/main" xmlns="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 rtl="0"/>
              <a:t>‹N›</a:t>
            </a:fld>
            <a:endParaRPr lang="it-IT" noProof="0" dirty="0"/>
          </a:p>
        </p:txBody>
      </p:sp>
      <p:sp>
        <p:nvSpPr>
          <p:cNvPr id="18" name="Segnaposto immagine 9">
            <a:extLst>
              <a:ext uri="{FF2B5EF4-FFF2-40B4-BE49-F238E27FC236}">
                <a16:creationId xmlns:a16="http://schemas.microsoft.com/office/drawing/2014/main" xmlns="" id="{4F173117-1383-4956-B947-1EA7A51D0D4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654296" cy="58642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xmlns="" val="17510465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egnaposto immagine 9">
            <a:extLst>
              <a:ext uri="{FF2B5EF4-FFF2-40B4-BE49-F238E27FC236}">
                <a16:creationId xmlns:a16="http://schemas.microsoft.com/office/drawing/2014/main" xmlns="" id="{4F173117-1383-4956-B947-1EA7A51D0D4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541486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10" name="Parallelogramma 14">
            <a:extLst>
              <a:ext uri="{FF2B5EF4-FFF2-40B4-BE49-F238E27FC236}">
                <a16:creationId xmlns:a16="http://schemas.microsoft.com/office/drawing/2014/main" xmlns="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68577" y="880375"/>
            <a:ext cx="6054846" cy="634336"/>
          </a:xfrm>
        </p:spPr>
        <p:txBody>
          <a:bodyPr rtlCol="0" anchor="ctr">
            <a:noAutofit/>
          </a:bodyPr>
          <a:lstStyle>
            <a:lvl1pPr algn="ctr">
              <a:lnSpc>
                <a:spcPct val="90000"/>
              </a:lnSpc>
              <a:defRPr sz="3600" b="1" i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12" name="Segnaposto data 1">
            <a:extLst>
              <a:ext uri="{FF2B5EF4-FFF2-40B4-BE49-F238E27FC236}">
                <a16:creationId xmlns:a16="http://schemas.microsoft.com/office/drawing/2014/main" xmlns="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BFACEB1B-38C0-4995-A1E2-7B5FD48CA44A}" type="datetime1">
              <a:rPr lang="it-IT" noProof="0" smtClean="0"/>
              <a:pPr rtl="0"/>
              <a:t>27/06/2026</a:t>
            </a:fld>
            <a:endParaRPr lang="it-IT" noProof="0" dirty="0"/>
          </a:p>
        </p:txBody>
      </p:sp>
      <p:sp>
        <p:nvSpPr>
          <p:cNvPr id="13" name="Segnaposto piè di pagina 2">
            <a:extLst>
              <a:ext uri="{FF2B5EF4-FFF2-40B4-BE49-F238E27FC236}">
                <a16:creationId xmlns:a16="http://schemas.microsoft.com/office/drawing/2014/main" xmlns="" id="{8C05871B-E916-40A4-B5E3-65C15F5A4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4846321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4" name="Segnaposto numero diapositiva 3">
            <a:extLst>
              <a:ext uri="{FF2B5EF4-FFF2-40B4-BE49-F238E27FC236}">
                <a16:creationId xmlns:a16="http://schemas.microsoft.com/office/drawing/2014/main" xmlns="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 rtl="0"/>
              <a:t>‹N›</a:t>
            </a:fld>
            <a:endParaRPr lang="it-IT" noProof="0" dirty="0"/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xmlns="" id="{AF446475-024F-4C71-99D3-501468ACAD11}"/>
              </a:ext>
            </a:extLst>
          </p:cNvPr>
          <p:cNvSpPr/>
          <p:nvPr userDrawn="1"/>
        </p:nvSpPr>
        <p:spPr>
          <a:xfrm>
            <a:off x="5577840" y="0"/>
            <a:ext cx="1036320" cy="685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xmlns="" val="7676028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rallelogramma 14">
            <a:extLst>
              <a:ext uri="{FF2B5EF4-FFF2-40B4-BE49-F238E27FC236}">
                <a16:creationId xmlns:a16="http://schemas.microsoft.com/office/drawing/2014/main" xmlns="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648F6D61-9E88-4632-A0A8-CB2E0CC5DEAF}"/>
              </a:ext>
            </a:extLst>
          </p:cNvPr>
          <p:cNvSpPr/>
          <p:nvPr userDrawn="1"/>
        </p:nvSpPr>
        <p:spPr>
          <a:xfrm>
            <a:off x="4654312" y="507333"/>
            <a:ext cx="7537688" cy="484955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xmlns="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5864225"/>
          </a:xfrm>
          <a:prstGeom prst="rect">
            <a:avLst/>
          </a:prstGeom>
          <a:solidFill>
            <a:srgbClr val="0037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2200" y="1885125"/>
            <a:ext cx="3068833" cy="2093975"/>
          </a:xfrm>
        </p:spPr>
        <p:txBody>
          <a:bodyPr rtlCol="0" anchor="ctr">
            <a:normAutofit/>
          </a:bodyPr>
          <a:lstStyle>
            <a:lvl1pPr>
              <a:lnSpc>
                <a:spcPct val="90000"/>
              </a:lnSpc>
              <a:defRPr sz="4400" b="1" i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473373" y="943430"/>
            <a:ext cx="4699452" cy="3977366"/>
          </a:xfrm>
        </p:spPr>
        <p:txBody>
          <a:bodyPr rtlCol="0" anchor="ctr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12" name="Segnaposto data 1">
            <a:extLst>
              <a:ext uri="{FF2B5EF4-FFF2-40B4-BE49-F238E27FC236}">
                <a16:creationId xmlns:a16="http://schemas.microsoft.com/office/drawing/2014/main" xmlns="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FDD649FC-C7F2-4966-B125-333FD0271E55}" type="datetime1">
              <a:rPr lang="it-IT" noProof="0" smtClean="0"/>
              <a:pPr rtl="0"/>
              <a:t>27/06/2026</a:t>
            </a:fld>
            <a:endParaRPr lang="it-IT" noProof="0" dirty="0"/>
          </a:p>
        </p:txBody>
      </p:sp>
      <p:sp>
        <p:nvSpPr>
          <p:cNvPr id="13" name="Segnaposto piè di pagina 2">
            <a:extLst>
              <a:ext uri="{FF2B5EF4-FFF2-40B4-BE49-F238E27FC236}">
                <a16:creationId xmlns:a16="http://schemas.microsoft.com/office/drawing/2014/main" xmlns="" id="{8C05871B-E916-40A4-B5E3-65C15F5A4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4846321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4" name="Segnaposto numero diapositiva 3">
            <a:extLst>
              <a:ext uri="{FF2B5EF4-FFF2-40B4-BE49-F238E27FC236}">
                <a16:creationId xmlns:a16="http://schemas.microsoft.com/office/drawing/2014/main" xmlns="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 rtl="0"/>
              <a:t>‹N›</a:t>
            </a:fld>
            <a:endParaRPr lang="it-IT" noProof="0" dirty="0"/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xmlns="" id="{EF73BF96-A07C-4AAA-A37F-65151BD22A70}"/>
              </a:ext>
            </a:extLst>
          </p:cNvPr>
          <p:cNvSpPr/>
          <p:nvPr userDrawn="1"/>
        </p:nvSpPr>
        <p:spPr>
          <a:xfrm>
            <a:off x="4370251" y="2322780"/>
            <a:ext cx="1348378" cy="121866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xmlns="" val="40127715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rallelogramma 14">
            <a:extLst>
              <a:ext uri="{FF2B5EF4-FFF2-40B4-BE49-F238E27FC236}">
                <a16:creationId xmlns:a16="http://schemas.microsoft.com/office/drawing/2014/main" xmlns="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648F6D61-9E88-4632-A0A8-CB2E0CC5DEAF}"/>
              </a:ext>
            </a:extLst>
          </p:cNvPr>
          <p:cNvSpPr/>
          <p:nvPr userDrawn="1"/>
        </p:nvSpPr>
        <p:spPr>
          <a:xfrm>
            <a:off x="4654312" y="507333"/>
            <a:ext cx="7537688" cy="48495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xmlns="" id="{16D90D66-BCB9-4229-A829-628874352AC0}"/>
              </a:ext>
            </a:extLst>
          </p:cNvPr>
          <p:cNvSpPr/>
          <p:nvPr userDrawn="1"/>
        </p:nvSpPr>
        <p:spPr>
          <a:xfrm>
            <a:off x="16" y="0"/>
            <a:ext cx="4654296" cy="58642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2200" y="1885125"/>
            <a:ext cx="3068833" cy="2093975"/>
          </a:xfrm>
        </p:spPr>
        <p:txBody>
          <a:bodyPr rtlCol="0" anchor="ctr">
            <a:normAutofit/>
          </a:bodyPr>
          <a:lstStyle>
            <a:lvl1pPr>
              <a:lnSpc>
                <a:spcPct val="90000"/>
              </a:lnSpc>
              <a:defRPr sz="4400" b="1" i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518529" y="943430"/>
            <a:ext cx="4654296" cy="3977366"/>
          </a:xfrm>
        </p:spPr>
        <p:txBody>
          <a:bodyPr rtlCol="0" anchor="ctr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12" name="Segnaposto data 1">
            <a:extLst>
              <a:ext uri="{FF2B5EF4-FFF2-40B4-BE49-F238E27FC236}">
                <a16:creationId xmlns:a16="http://schemas.microsoft.com/office/drawing/2014/main" xmlns="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5350E5C9-4822-4828-86B2-BB987B39863B}" type="datetime1">
              <a:rPr lang="it-IT" noProof="0" smtClean="0"/>
              <a:pPr rtl="0"/>
              <a:t>27/06/2026</a:t>
            </a:fld>
            <a:endParaRPr lang="it-IT" noProof="0" dirty="0"/>
          </a:p>
        </p:txBody>
      </p:sp>
      <p:sp>
        <p:nvSpPr>
          <p:cNvPr id="13" name="Segnaposto piè di pagina 2">
            <a:extLst>
              <a:ext uri="{FF2B5EF4-FFF2-40B4-BE49-F238E27FC236}">
                <a16:creationId xmlns:a16="http://schemas.microsoft.com/office/drawing/2014/main" xmlns="" id="{8C05871B-E916-40A4-B5E3-65C15F5A4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4846321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4" name="Segnaposto numero diapositiva 3">
            <a:extLst>
              <a:ext uri="{FF2B5EF4-FFF2-40B4-BE49-F238E27FC236}">
                <a16:creationId xmlns:a16="http://schemas.microsoft.com/office/drawing/2014/main" xmlns="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 rtl="0"/>
              <a:t>‹N›</a:t>
            </a:fld>
            <a:endParaRPr lang="it-IT" noProof="0" dirty="0"/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xmlns="" id="{6127F28F-6C7B-471B-9839-EF88426C1976}"/>
              </a:ext>
            </a:extLst>
          </p:cNvPr>
          <p:cNvSpPr/>
          <p:nvPr userDrawn="1"/>
        </p:nvSpPr>
        <p:spPr>
          <a:xfrm>
            <a:off x="4370251" y="2322780"/>
            <a:ext cx="1348378" cy="12186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xmlns="" val="34986162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xmlns="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0037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egnaposto immagine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/>
          </a:solidFill>
        </p:spPr>
        <p:txBody>
          <a:bodyPr lIns="457200" tIns="457200" rtlCol="0"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 algn="ctr">
              <a:defRPr sz="4400" b="1">
                <a:solidFill>
                  <a:srgbClr val="FFFFFF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5A04164A-D1F3-464B-BA5A-A4C4D8F35ADB}" type="datetime1">
              <a:rPr lang="it-IT" noProof="0" smtClean="0"/>
              <a:pPr rtl="0"/>
              <a:t>27/06/2026</a:t>
            </a:fld>
            <a:endParaRPr lang="it-IT" noProof="0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 rtl="0"/>
              <a:t>‹N›</a:t>
            </a:fld>
            <a:endParaRPr lang="it-IT" noProof="0" dirty="0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B4A4DE4A-F8EF-47D5-8C37-A9021C2BB6A3}"/>
              </a:ext>
            </a:extLst>
          </p:cNvPr>
          <p:cNvSpPr/>
          <p:nvPr userDrawn="1"/>
        </p:nvSpPr>
        <p:spPr>
          <a:xfrm>
            <a:off x="3536950" y="4535901"/>
            <a:ext cx="5118100" cy="1256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xmlns="" val="5986956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xmlns="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9D1554E-7EF2-44AC-BA44-70A2B54D9DB9}" type="datetime1">
              <a:rPr lang="it-IT" noProof="0" smtClean="0"/>
              <a:pPr rtl="0"/>
              <a:t>27/06/2026</a:t>
            </a:fld>
            <a:endParaRPr lang="it-IT" noProof="0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xmlns="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xmlns="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it-IT" noProof="0" smtClean="0"/>
              <a:pPr rtl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xmlns="" val="556040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>
            <a:extLst>
              <a:ext uri="{FF2B5EF4-FFF2-40B4-BE49-F238E27FC236}">
                <a16:creationId xmlns:a16="http://schemas.microsoft.com/office/drawing/2014/main" xmlns="" id="{A7C93D4F-3003-4D58-9AFB-356A0F800F42}"/>
              </a:ext>
            </a:extLst>
          </p:cNvPr>
          <p:cNvSpPr/>
          <p:nvPr userDrawn="1"/>
        </p:nvSpPr>
        <p:spPr>
          <a:xfrm>
            <a:off x="4903411" y="0"/>
            <a:ext cx="153926" cy="6858000"/>
          </a:xfrm>
          <a:prstGeom prst="rect">
            <a:avLst/>
          </a:prstGeom>
          <a:solidFill>
            <a:srgbClr val="E6CB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3F388D4-15DF-446A-91AA-72876CD48301}" type="datetime1">
              <a:rPr lang="it-IT" noProof="0" smtClean="0"/>
              <a:pPr rtl="0"/>
              <a:t>27/06/2026</a:t>
            </a:fld>
            <a:endParaRPr lang="it-IT" noProof="0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it-IT" noProof="0" smtClean="0"/>
              <a:pPr rtl="0"/>
              <a:t>‹N›</a:t>
            </a:fld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629400" y="758952"/>
            <a:ext cx="4526280" cy="3227514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6000" b="1" spc="-50" baseline="0">
                <a:solidFill>
                  <a:srgbClr val="9B3820"/>
                </a:solidFill>
                <a:latin typeface="+mn-lt"/>
              </a:defRPr>
            </a:lvl1pPr>
          </a:lstStyle>
          <a:p>
            <a:pPr rtl="0"/>
            <a:r>
              <a:rPr lang="it-IT" noProof="0" dirty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632171" y="4508500"/>
            <a:ext cx="4526280" cy="1279652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b="1" cap="all" spc="200" baseline="0">
                <a:solidFill>
                  <a:srgbClr val="8CA085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it-IT" noProof="0" dirty="0"/>
              <a:t>Fare clic per modificare lo stile del sottotitolo dello schema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xmlns="" id="{6D3E1BBA-670B-4CAE-B839-50ADB23DDBC6}"/>
              </a:ext>
            </a:extLst>
          </p:cNvPr>
          <p:cNvSpPr/>
          <p:nvPr userDrawn="1"/>
        </p:nvSpPr>
        <p:spPr>
          <a:xfrm>
            <a:off x="4827994" y="0"/>
            <a:ext cx="153926" cy="6858000"/>
          </a:xfrm>
          <a:prstGeom prst="rect">
            <a:avLst/>
          </a:prstGeom>
          <a:solidFill>
            <a:srgbClr val="9B38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04B7EBD5-9968-83D6-C682-2304E7EC85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0484" y="0"/>
            <a:ext cx="48483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63938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1346200"/>
            <a:ext cx="2448033" cy="4530725"/>
          </a:xfrm>
        </p:spPr>
        <p:txBody>
          <a:bodyPr vert="eaVert"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092200" y="1346200"/>
            <a:ext cx="7480300" cy="4530723"/>
          </a:xfrm>
        </p:spPr>
        <p:txBody>
          <a:bodyPr vert="eaVert" lIns="45720" tIns="0" rIns="45720" bIns="0"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xmlns="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C82CFE1-3316-4B70-89C0-454FCB2AAF53}" type="datetime1">
              <a:rPr lang="it-IT" noProof="0" smtClean="0"/>
              <a:pPr rtl="0"/>
              <a:t>27/06/2026</a:t>
            </a:fld>
            <a:endParaRPr lang="it-IT" noProof="0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xmlns="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xmlns="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it-IT" noProof="0" smtClean="0"/>
              <a:pPr rtl="0"/>
              <a:t>‹N›</a:t>
            </a:fld>
            <a:endParaRPr lang="it-IT" noProof="0" dirty="0"/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xmlns="" id="{6B443CC6-CDCA-4595-ADAE-DCB961FF1A8E}"/>
              </a:ext>
            </a:extLst>
          </p:cNvPr>
          <p:cNvSpPr/>
          <p:nvPr userDrawn="1"/>
        </p:nvSpPr>
        <p:spPr>
          <a:xfrm rot="16200000">
            <a:off x="8871481" y="-146580"/>
            <a:ext cx="1036320" cy="132948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xmlns="" val="29406879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EBD4E-C43D-4929-8D8B-D951B3EE1CBB}" type="datetimeFigureOut">
              <a:rPr lang="it-IT" smtClean="0"/>
              <a:pPr/>
              <a:t>27/06/2026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B03B4-C1A5-49CC-BF28-6D186DB928CF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538017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xmlns="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4542C42-F0C8-417A-980A-09B6C1CD6C24}" type="datetime1">
              <a:rPr lang="it-IT" noProof="0" smtClean="0"/>
              <a:pPr rtl="0"/>
              <a:t>27/06/2026</a:t>
            </a:fld>
            <a:endParaRPr lang="it-IT" noProof="0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xmlns="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xmlns="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it-IT" noProof="0" smtClean="0"/>
              <a:pPr rtl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xmlns="" val="2018278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estazione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arallelogramma 14">
            <a:extLst>
              <a:ext uri="{FF2B5EF4-FFF2-40B4-BE49-F238E27FC236}">
                <a16:creationId xmlns:a16="http://schemas.microsoft.com/office/drawing/2014/main" xmlns="" id="{98B82A56-7790-48EC-983D-AB8F703699B2}"/>
              </a:ext>
            </a:extLst>
          </p:cNvPr>
          <p:cNvSpPr/>
          <p:nvPr userDrawn="1"/>
        </p:nvSpPr>
        <p:spPr>
          <a:xfrm>
            <a:off x="7972121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xmlns="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01D72669-6745-4AA0-A173-7F6CEB97CF08}" type="datetime1">
              <a:rPr lang="it-IT" noProof="0" smtClean="0"/>
              <a:pPr rtl="0"/>
              <a:t>27/06/2026</a:t>
            </a:fld>
            <a:endParaRPr lang="it-IT" noProof="0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xmlns="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1" name="Segnaposto numero diapositiva 10">
            <a:extLst>
              <a:ext uri="{FF2B5EF4-FFF2-40B4-BE49-F238E27FC236}">
                <a16:creationId xmlns:a16="http://schemas.microsoft.com/office/drawing/2014/main" xmlns="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 rtl="0"/>
              <a:t>‹N›</a:t>
            </a:fld>
            <a:endParaRPr lang="it-IT" noProof="0" dirty="0"/>
          </a:p>
        </p:txBody>
      </p:sp>
      <p:sp>
        <p:nvSpPr>
          <p:cNvPr id="12" name="Segnaposto immagine 9">
            <a:extLst>
              <a:ext uri="{FF2B5EF4-FFF2-40B4-BE49-F238E27FC236}">
                <a16:creationId xmlns:a16="http://schemas.microsoft.com/office/drawing/2014/main" xmlns="" id="{E76B772A-7600-4ECE-B5A2-34827D4C710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311900" cy="6858000"/>
          </a:xfrm>
        </p:spPr>
        <p:txBody>
          <a:bodyPr rtlCol="0"/>
          <a:lstStyle/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xmlns="" id="{33820398-8D1F-4543-ABA0-7A67C38769B3}"/>
              </a:ext>
            </a:extLst>
          </p:cNvPr>
          <p:cNvSpPr/>
          <p:nvPr userDrawn="1"/>
        </p:nvSpPr>
        <p:spPr>
          <a:xfrm>
            <a:off x="2451099" y="3568700"/>
            <a:ext cx="8721725" cy="23082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 rtl="0"/>
            <a:endParaRPr lang="it-IT" sz="1400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641599" y="3746500"/>
            <a:ext cx="8331202" cy="1308100"/>
          </a:xfrm>
        </p:spPr>
        <p:txBody>
          <a:bodyPr rtlCol="0" anchor="b" anchorCtr="0">
            <a:noAutofit/>
          </a:bodyPr>
          <a:lstStyle>
            <a:lvl1pPr>
              <a:lnSpc>
                <a:spcPct val="90000"/>
              </a:lnSpc>
              <a:defRPr sz="4800" b="1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641600" y="5219700"/>
            <a:ext cx="8331201" cy="58674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xmlns="" id="{45757C57-BBBA-44C6-9A4D-12F5D1E400AA}"/>
              </a:ext>
            </a:extLst>
          </p:cNvPr>
          <p:cNvSpPr/>
          <p:nvPr userDrawn="1"/>
        </p:nvSpPr>
        <p:spPr>
          <a:xfrm>
            <a:off x="3752850" y="3469101"/>
            <a:ext cx="5118100" cy="1256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xmlns="" val="2596984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Intestazione della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data 6">
            <a:extLst>
              <a:ext uri="{FF2B5EF4-FFF2-40B4-BE49-F238E27FC236}">
                <a16:creationId xmlns:a16="http://schemas.microsoft.com/office/drawing/2014/main" xmlns="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081A99FD-A18D-4AC6-92B0-69E29E35743B}" type="datetime1">
              <a:rPr lang="it-IT" noProof="0" smtClean="0"/>
              <a:pPr rtl="0"/>
              <a:t>27/06/2026</a:t>
            </a:fld>
            <a:endParaRPr lang="it-IT" noProof="0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xmlns="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1" name="Segnaposto numero diapositiva 10">
            <a:extLst>
              <a:ext uri="{FF2B5EF4-FFF2-40B4-BE49-F238E27FC236}">
                <a16:creationId xmlns:a16="http://schemas.microsoft.com/office/drawing/2014/main" xmlns="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 rtl="0"/>
              <a:t>‹N›</a:t>
            </a:fld>
            <a:endParaRPr lang="it-IT" noProof="0" dirty="0"/>
          </a:p>
        </p:txBody>
      </p:sp>
      <p:sp>
        <p:nvSpPr>
          <p:cNvPr id="12" name="Segnaposto immagine 9">
            <a:extLst>
              <a:ext uri="{FF2B5EF4-FFF2-40B4-BE49-F238E27FC236}">
                <a16:creationId xmlns:a16="http://schemas.microsoft.com/office/drawing/2014/main" xmlns="" id="{E76B772A-7600-4ECE-B5A2-34827D4C710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xmlns="" id="{33820398-8D1F-4543-ABA0-7A67C38769B3}"/>
              </a:ext>
            </a:extLst>
          </p:cNvPr>
          <p:cNvSpPr/>
          <p:nvPr userDrawn="1"/>
        </p:nvSpPr>
        <p:spPr>
          <a:xfrm>
            <a:off x="1735138" y="3568700"/>
            <a:ext cx="8721725" cy="23082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 rtl="0"/>
            <a:endParaRPr lang="it-IT" sz="1400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30399" y="3746500"/>
            <a:ext cx="8331202" cy="1308100"/>
          </a:xfrm>
        </p:spPr>
        <p:txBody>
          <a:bodyPr rtlCol="0" anchor="b" anchorCtr="0">
            <a:noAutofit/>
          </a:bodyPr>
          <a:lstStyle>
            <a:lvl1pPr algn="ctr">
              <a:lnSpc>
                <a:spcPct val="90000"/>
              </a:lnSpc>
              <a:defRPr sz="4800" b="1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930400" y="5219700"/>
            <a:ext cx="8331201" cy="586740"/>
          </a:xfrm>
        </p:spPr>
        <p:txBody>
          <a:bodyPr lIns="91440" rIns="91440" rtlCol="0" anchor="t" anchorCtr="0">
            <a:normAutofit/>
          </a:bodyPr>
          <a:lstStyle>
            <a:lvl1pPr marL="0" indent="0" algn="ctr">
              <a:buNone/>
              <a:defRPr sz="2400" cap="all" spc="2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xmlns="" id="{45757C57-BBBA-44C6-9A4D-12F5D1E400AA}"/>
              </a:ext>
            </a:extLst>
          </p:cNvPr>
          <p:cNvSpPr/>
          <p:nvPr userDrawn="1"/>
        </p:nvSpPr>
        <p:spPr>
          <a:xfrm>
            <a:off x="3536950" y="3469101"/>
            <a:ext cx="5118100" cy="1256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xmlns="" val="3766489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2" name="Segnaposto data 1">
            <a:extLst>
              <a:ext uri="{FF2B5EF4-FFF2-40B4-BE49-F238E27FC236}">
                <a16:creationId xmlns:a16="http://schemas.microsoft.com/office/drawing/2014/main" xmlns="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3B79944-34CF-4A72-AC1B-909189585767}" type="datetime1">
              <a:rPr lang="it-IT" noProof="0" smtClean="0"/>
              <a:pPr rtl="0"/>
              <a:t>27/06/2026</a:t>
            </a:fld>
            <a:endParaRPr lang="it-IT" noProof="0" dirty="0"/>
          </a:p>
        </p:txBody>
      </p:sp>
      <p:sp>
        <p:nvSpPr>
          <p:cNvPr id="9" name="Segnaposto piè di pagina 8">
            <a:extLst>
              <a:ext uri="{FF2B5EF4-FFF2-40B4-BE49-F238E27FC236}">
                <a16:creationId xmlns:a16="http://schemas.microsoft.com/office/drawing/2014/main" xmlns="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xmlns="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it-IT" noProof="0" smtClean="0"/>
              <a:pPr rtl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xmlns="" val="3387972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olo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Autofit/>
          </a:bodyPr>
          <a:lstStyle>
            <a:lvl1pPr marL="0" indent="0" algn="l">
              <a:buNone/>
              <a:defRPr sz="24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186731" y="2958274"/>
            <a:ext cx="4639736" cy="2910821"/>
          </a:xfrm>
        </p:spPr>
        <p:txBody>
          <a:bodyPr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Autofit/>
          </a:bodyPr>
          <a:lstStyle>
            <a:lvl1pPr marL="0" indent="0">
              <a:buNone/>
              <a:defRPr sz="24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605395" y="2958273"/>
            <a:ext cx="4639736" cy="2910821"/>
          </a:xfrm>
        </p:spPr>
        <p:txBody>
          <a:bodyPr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2" name="Segnaposto data 1">
            <a:extLst>
              <a:ext uri="{FF2B5EF4-FFF2-40B4-BE49-F238E27FC236}">
                <a16:creationId xmlns:a16="http://schemas.microsoft.com/office/drawing/2014/main" xmlns="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AAF3A87-C769-4508-A602-98056DD906C2}" type="datetime1">
              <a:rPr lang="it-IT" noProof="0" smtClean="0"/>
              <a:pPr rtl="0"/>
              <a:t>27/06/2026</a:t>
            </a:fld>
            <a:endParaRPr lang="it-IT" noProof="0" dirty="0"/>
          </a:p>
        </p:txBody>
      </p:sp>
      <p:sp>
        <p:nvSpPr>
          <p:cNvPr id="11" name="Segnaposto piè di pagina 10">
            <a:extLst>
              <a:ext uri="{FF2B5EF4-FFF2-40B4-BE49-F238E27FC236}">
                <a16:creationId xmlns:a16="http://schemas.microsoft.com/office/drawing/2014/main" xmlns="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2" name="Segnaposto numero diapositiva 11">
            <a:extLst>
              <a:ext uri="{FF2B5EF4-FFF2-40B4-BE49-F238E27FC236}">
                <a16:creationId xmlns:a16="http://schemas.microsoft.com/office/drawing/2014/main" xmlns="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it-IT" noProof="0" smtClean="0"/>
              <a:pPr rtl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xmlns="" val="219594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6" name="Segnaposto data 5">
            <a:extLst>
              <a:ext uri="{FF2B5EF4-FFF2-40B4-BE49-F238E27FC236}">
                <a16:creationId xmlns:a16="http://schemas.microsoft.com/office/drawing/2014/main" xmlns="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F1DB439-C8A9-45DF-AFF2-9EFA3E72C152}" type="datetime1">
              <a:rPr lang="it-IT" noProof="0" smtClean="0"/>
              <a:pPr rtl="0"/>
              <a:t>27/06/2026</a:t>
            </a:fld>
            <a:endParaRPr lang="it-IT" noProof="0" dirty="0"/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xmlns="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xmlns="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it-IT" noProof="0" smtClean="0"/>
              <a:pPr rtl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xmlns="" val="1180013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lelogramma 14">
            <a:extLst>
              <a:ext uri="{FF2B5EF4-FFF2-40B4-BE49-F238E27FC236}">
                <a16:creationId xmlns:a16="http://schemas.microsoft.com/office/drawing/2014/main" xmlns="" id="{AF082EE3-41AA-4817-A1CC-C33DDB8F675F}"/>
              </a:ext>
            </a:extLst>
          </p:cNvPr>
          <p:cNvSpPr/>
          <p:nvPr userDrawn="1"/>
        </p:nvSpPr>
        <p:spPr>
          <a:xfrm>
            <a:off x="46672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130" y="6446838"/>
            <a:ext cx="4846321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3010507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arallelogramma 14">
            <a:extLst>
              <a:ext uri="{FF2B5EF4-FFF2-40B4-BE49-F238E27FC236}">
                <a16:creationId xmlns:a16="http://schemas.microsoft.com/office/drawing/2014/main" xmlns="" id="{D20796F3-5674-4AF5-9623-575731F82E52}"/>
              </a:ext>
            </a:extLst>
          </p:cNvPr>
          <p:cNvSpPr/>
          <p:nvPr userDrawn="1"/>
        </p:nvSpPr>
        <p:spPr>
          <a:xfrm>
            <a:off x="46672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it-IT" noProof="0" dirty="0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16548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it-IT" noProof="0" dirty="0"/>
              <a:t>Fare clic per modificare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8341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2CA46E8E-89D0-493E-ABBF-B63A9C819C41}" type="datetime1">
              <a:rPr lang="it-IT" noProof="0" smtClean="0"/>
              <a:pPr rtl="0"/>
              <a:t>27/06/2026</a:t>
            </a:fld>
            <a:endParaRPr lang="it-IT" noProof="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48463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0375670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 rtl="0"/>
              <a:t>‹N›</a:t>
            </a:fld>
            <a:endParaRPr lang="it-IT" noProof="0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xmlns="" id="{0F25E55C-1C16-46C6-B789-A4B2BCEF8F86}"/>
              </a:ext>
            </a:extLst>
          </p:cNvPr>
          <p:cNvSpPr/>
          <p:nvPr userDrawn="1"/>
        </p:nvSpPr>
        <p:spPr>
          <a:xfrm>
            <a:off x="0" y="1011981"/>
            <a:ext cx="1036320" cy="685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xmlns="" val="1690285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18" r:id="rId2"/>
    <p:sldLayoutId id="2147483707" r:id="rId3"/>
    <p:sldLayoutId id="2147483708" r:id="rId4"/>
    <p:sldLayoutId id="2147483719" r:id="rId5"/>
    <p:sldLayoutId id="2147483709" r:id="rId6"/>
    <p:sldLayoutId id="2147483716" r:id="rId7"/>
    <p:sldLayoutId id="2147483710" r:id="rId8"/>
    <p:sldLayoutId id="2147483711" r:id="rId9"/>
    <p:sldLayoutId id="2147483712" r:id="rId10"/>
    <p:sldLayoutId id="2147483727" r:id="rId11"/>
    <p:sldLayoutId id="2147483720" r:id="rId12"/>
    <p:sldLayoutId id="2147483721" r:id="rId13"/>
    <p:sldLayoutId id="2147483725" r:id="rId14"/>
    <p:sldLayoutId id="2147483726" r:id="rId15"/>
    <p:sldLayoutId id="2147483722" r:id="rId16"/>
    <p:sldLayoutId id="2147483723" r:id="rId17"/>
    <p:sldLayoutId id="2147483715" r:id="rId18"/>
    <p:sldLayoutId id="2147483713" r:id="rId19"/>
    <p:sldLayoutId id="2147483714" r:id="rId20"/>
    <p:sldLayoutId id="2147483728" r:id="rId2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spc="-50" baseline="0">
          <a:solidFill>
            <a:schemeClr val="tx1">
              <a:lumMod val="75000"/>
              <a:lumOff val="25000"/>
            </a:schemeClr>
          </a:solidFill>
          <a:latin typeface="+mn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Wingdings" panose="05000000000000000000" pitchFamily="2" charset="2"/>
        <a:buChar char="§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" panose="05000000000000000000" pitchFamily="2" charset="2"/>
        <a:buChar char="§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" panose="05000000000000000000" pitchFamily="2" charset="2"/>
        <a:buChar char="§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" panose="05000000000000000000" pitchFamily="2" charset="2"/>
        <a:buChar char="§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" panose="05000000000000000000" pitchFamily="2" charset="2"/>
        <a:buChar char="§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187" userDrawn="1">
          <p15:clr>
            <a:srgbClr val="F26B43"/>
          </p15:clr>
        </p15:guide>
        <p15:guide id="2" pos="688" userDrawn="1">
          <p15:clr>
            <a:srgbClr val="F26B43"/>
          </p15:clr>
        </p15:guide>
        <p15:guide id="3" pos="7038" userDrawn="1">
          <p15:clr>
            <a:srgbClr val="F26B43"/>
          </p15:clr>
        </p15:guide>
        <p15:guide id="4" orient="horz" pos="3702" userDrawn="1">
          <p15:clr>
            <a:srgbClr val="F26B43"/>
          </p15:clr>
        </p15:guide>
        <p15:guide id="5" orient="horz" pos="406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9.xml"/><Relationship Id="rId1" Type="http://schemas.openxmlformats.org/officeDocument/2006/relationships/video" Target="file:///C:\Users\annae\Videos\Movavi%20Library\Caso%20clinico%20BDS.mp4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xmlns="" id="{7F1CCB64-8231-435F-87C9-78C908E393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93021" y="1615479"/>
            <a:ext cx="5673320" cy="3227514"/>
          </a:xfrm>
        </p:spPr>
        <p:txBody>
          <a:bodyPr>
            <a:noAutofit/>
          </a:bodyPr>
          <a:lstStyle/>
          <a:p>
            <a:r>
              <a:rPr lang="it-IT" sz="4800" dirty="0" err="1" smtClean="0"/>
              <a:t>Decision</a:t>
            </a:r>
            <a:r>
              <a:rPr lang="it-IT" sz="4800" dirty="0" smtClean="0"/>
              <a:t> </a:t>
            </a:r>
            <a:r>
              <a:rPr lang="it-IT" sz="4800" dirty="0" err="1" smtClean="0"/>
              <a:t>making</a:t>
            </a:r>
            <a:r>
              <a:rPr lang="it-IT" sz="4800" dirty="0" smtClean="0"/>
              <a:t> </a:t>
            </a:r>
            <a:r>
              <a:rPr lang="it-IT" sz="4800" dirty="0" err="1" smtClean="0"/>
              <a:t>intraoperatorio</a:t>
            </a:r>
            <a:r>
              <a:rPr lang="it-IT" sz="4800" dirty="0" smtClean="0"/>
              <a:t> in sospetta appendicite: conversione e resezione estesa per ischemia colica e NET del </a:t>
            </a:r>
            <a:r>
              <a:rPr lang="it-IT" sz="4800" dirty="0" err="1" smtClean="0"/>
              <a:t>Meckel</a:t>
            </a:r>
            <a:endParaRPr lang="it-IT" sz="4800" dirty="0"/>
          </a:p>
        </p:txBody>
      </p:sp>
      <p:sp>
        <p:nvSpPr>
          <p:cNvPr id="4" name="Sottotitolo 3">
            <a:extLst>
              <a:ext uri="{FF2B5EF4-FFF2-40B4-BE49-F238E27FC236}">
                <a16:creationId xmlns:a16="http://schemas.microsoft.com/office/drawing/2014/main" xmlns="" id="{91A9603A-D223-47EF-B35B-86424F3280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9735" y="5544273"/>
            <a:ext cx="5231880" cy="868912"/>
          </a:xfrm>
        </p:spPr>
        <p:txBody>
          <a:bodyPr>
            <a:normAutofit fontScale="55000" lnSpcReduction="20000"/>
          </a:bodyPr>
          <a:lstStyle/>
          <a:p>
            <a:r>
              <a:rPr lang="it-IT" sz="2800" b="1" dirty="0" smtClean="0"/>
              <a:t>Dott.ssa  </a:t>
            </a:r>
            <a:r>
              <a:rPr lang="it-IT" sz="2800" b="1" dirty="0" err="1" smtClean="0"/>
              <a:t>anna</a:t>
            </a:r>
            <a:r>
              <a:rPr lang="it-IT" sz="2800" b="1" dirty="0" smtClean="0"/>
              <a:t> </a:t>
            </a:r>
            <a:r>
              <a:rPr lang="it-IT" sz="2800" b="1" dirty="0" err="1" smtClean="0"/>
              <a:t>esposito</a:t>
            </a:r>
            <a:endParaRPr lang="it-IT" sz="2800" b="1" dirty="0" smtClean="0"/>
          </a:p>
          <a:p>
            <a:r>
              <a:rPr lang="it-IT" sz="2800" dirty="0" smtClean="0"/>
              <a:t>UOSD chirurgia generale e d’urgenza, Ospedale </a:t>
            </a:r>
            <a:r>
              <a:rPr lang="it-IT" sz="2800" dirty="0" err="1" smtClean="0"/>
              <a:t>A.Angelucci</a:t>
            </a:r>
            <a:r>
              <a:rPr lang="it-IT" sz="2800" dirty="0" smtClean="0"/>
              <a:t>, Subiaco</a:t>
            </a:r>
            <a:endParaRPr lang="it-IT" sz="2800" b="1" dirty="0"/>
          </a:p>
        </p:txBody>
      </p:sp>
    </p:spTree>
    <p:extLst>
      <p:ext uri="{BB962C8B-B14F-4D97-AF65-F5344CB8AC3E}">
        <p14:creationId xmlns:p14="http://schemas.microsoft.com/office/powerpoint/2010/main" xmlns="" val="4711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40466" y="1207983"/>
            <a:ext cx="941793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it-IT" dirty="0" smtClean="0"/>
              <a:t>  </a:t>
            </a:r>
            <a:r>
              <a:rPr lang="it-IT" dirty="0" err="1" smtClean="0"/>
              <a:t>McClenathan</a:t>
            </a:r>
            <a:r>
              <a:rPr lang="it-IT" dirty="0" smtClean="0"/>
              <a:t> </a:t>
            </a:r>
            <a:r>
              <a:rPr lang="it-IT" dirty="0" smtClean="0"/>
              <a:t>JH, </a:t>
            </a:r>
            <a:r>
              <a:rPr lang="it-IT" dirty="0" err="1" smtClean="0"/>
              <a:t>Dabadghav</a:t>
            </a:r>
            <a:r>
              <a:rPr lang="it-IT" dirty="0" smtClean="0"/>
              <a:t> N. </a:t>
            </a:r>
            <a:r>
              <a:rPr lang="it-IT" dirty="0" err="1" smtClean="0"/>
              <a:t>Soft-tissue</a:t>
            </a:r>
            <a:r>
              <a:rPr lang="it-IT" dirty="0" smtClean="0"/>
              <a:t> </a:t>
            </a:r>
            <a:r>
              <a:rPr lang="it-IT" dirty="0" err="1" smtClean="0"/>
              <a:t>images</a:t>
            </a:r>
            <a:r>
              <a:rPr lang="it-IT" dirty="0" smtClean="0"/>
              <a:t>. </a:t>
            </a:r>
            <a:r>
              <a:rPr lang="it-IT" dirty="0" err="1" smtClean="0"/>
              <a:t>Segmental</a:t>
            </a:r>
            <a:r>
              <a:rPr lang="it-IT" dirty="0" smtClean="0"/>
              <a:t> </a:t>
            </a:r>
            <a:r>
              <a:rPr lang="it-IT" dirty="0" err="1" smtClean="0"/>
              <a:t>colonic</a:t>
            </a:r>
            <a:r>
              <a:rPr lang="it-IT" dirty="0" smtClean="0"/>
              <a:t> ischemia </a:t>
            </a:r>
            <a:r>
              <a:rPr lang="it-IT" dirty="0" err="1" smtClean="0"/>
              <a:t>mimicking</a:t>
            </a:r>
            <a:r>
              <a:rPr lang="it-IT" dirty="0" smtClean="0"/>
              <a:t> </a:t>
            </a:r>
            <a:r>
              <a:rPr lang="it-IT" dirty="0" err="1" smtClean="0"/>
              <a:t>appendicitis</a:t>
            </a:r>
            <a:r>
              <a:rPr lang="it-IT" dirty="0" smtClean="0"/>
              <a:t>. Can J </a:t>
            </a:r>
            <a:r>
              <a:rPr lang="it-IT" dirty="0" err="1" smtClean="0"/>
              <a:t>Surg</a:t>
            </a:r>
            <a:r>
              <a:rPr lang="it-IT" dirty="0" smtClean="0"/>
              <a:t>. 2003 </a:t>
            </a:r>
            <a:r>
              <a:rPr lang="it-IT" dirty="0" err="1" smtClean="0"/>
              <a:t>Aug</a:t>
            </a:r>
            <a:r>
              <a:rPr lang="it-IT" dirty="0" smtClean="0"/>
              <a:t>;46(4):299. PMID: 12930109; PMCID: PMC3211633</a:t>
            </a:r>
            <a:r>
              <a:rPr lang="it-IT" dirty="0" smtClean="0"/>
              <a:t>.</a:t>
            </a:r>
          </a:p>
          <a:p>
            <a:pPr>
              <a:buFontTx/>
              <a:buChar char="-"/>
            </a:pPr>
            <a:r>
              <a:rPr lang="it-IT" dirty="0" smtClean="0"/>
              <a:t>  </a:t>
            </a:r>
            <a:r>
              <a:rPr lang="it-IT" dirty="0" err="1" smtClean="0"/>
              <a:t>Dirican</a:t>
            </a:r>
            <a:r>
              <a:rPr lang="it-IT" dirty="0" smtClean="0"/>
              <a:t> </a:t>
            </a:r>
            <a:r>
              <a:rPr lang="it-IT" dirty="0" smtClean="0"/>
              <a:t>A, </a:t>
            </a:r>
            <a:r>
              <a:rPr lang="it-IT" dirty="0" err="1" smtClean="0"/>
              <a:t>Unal</a:t>
            </a:r>
            <a:r>
              <a:rPr lang="it-IT" dirty="0" smtClean="0"/>
              <a:t> B, </a:t>
            </a:r>
            <a:r>
              <a:rPr lang="it-IT" dirty="0" err="1" smtClean="0"/>
              <a:t>Bassulu</a:t>
            </a:r>
            <a:r>
              <a:rPr lang="it-IT" dirty="0" smtClean="0"/>
              <a:t> N, </a:t>
            </a:r>
            <a:r>
              <a:rPr lang="it-IT" dirty="0" err="1" smtClean="0"/>
              <a:t>Tatlı</a:t>
            </a:r>
            <a:r>
              <a:rPr lang="it-IT" dirty="0" smtClean="0"/>
              <a:t> F, </a:t>
            </a:r>
            <a:r>
              <a:rPr lang="it-IT" dirty="0" err="1" smtClean="0"/>
              <a:t>Aydin</a:t>
            </a:r>
            <a:r>
              <a:rPr lang="it-IT" dirty="0" smtClean="0"/>
              <a:t> C, </a:t>
            </a:r>
            <a:r>
              <a:rPr lang="it-IT" dirty="0" err="1" smtClean="0"/>
              <a:t>Kayaalp</a:t>
            </a:r>
            <a:r>
              <a:rPr lang="it-IT" dirty="0" smtClean="0"/>
              <a:t> C. </a:t>
            </a:r>
            <a:r>
              <a:rPr lang="it-IT" dirty="0" err="1" smtClean="0"/>
              <a:t>Isolated</a:t>
            </a:r>
            <a:r>
              <a:rPr lang="it-IT" dirty="0" smtClean="0"/>
              <a:t> </a:t>
            </a:r>
            <a:r>
              <a:rPr lang="it-IT" dirty="0" err="1" smtClean="0"/>
              <a:t>cecal</a:t>
            </a:r>
            <a:r>
              <a:rPr lang="it-IT" dirty="0" smtClean="0"/>
              <a:t> </a:t>
            </a:r>
            <a:r>
              <a:rPr lang="it-IT" dirty="0" err="1" smtClean="0"/>
              <a:t>necrosis</a:t>
            </a:r>
            <a:r>
              <a:rPr lang="it-IT" dirty="0" smtClean="0"/>
              <a:t> </a:t>
            </a:r>
            <a:r>
              <a:rPr lang="it-IT" dirty="0" err="1" smtClean="0"/>
              <a:t>mimicking</a:t>
            </a:r>
            <a:r>
              <a:rPr lang="it-IT" dirty="0" smtClean="0"/>
              <a:t> acute </a:t>
            </a:r>
            <a:r>
              <a:rPr lang="it-IT" dirty="0" err="1" smtClean="0"/>
              <a:t>appendicitis</a:t>
            </a:r>
            <a:r>
              <a:rPr lang="it-IT" dirty="0" smtClean="0"/>
              <a:t>: a case </a:t>
            </a:r>
            <a:r>
              <a:rPr lang="it-IT" dirty="0" err="1" smtClean="0"/>
              <a:t>series</a:t>
            </a:r>
            <a:r>
              <a:rPr lang="it-IT" dirty="0" smtClean="0"/>
              <a:t>. J </a:t>
            </a:r>
            <a:r>
              <a:rPr lang="it-IT" dirty="0" err="1" smtClean="0"/>
              <a:t>Med</a:t>
            </a:r>
            <a:r>
              <a:rPr lang="it-IT" dirty="0" smtClean="0"/>
              <a:t> Case Rep. 2009 </a:t>
            </a:r>
            <a:r>
              <a:rPr lang="it-IT" dirty="0" err="1" smtClean="0"/>
              <a:t>Jun</a:t>
            </a:r>
            <a:r>
              <a:rPr lang="it-IT" dirty="0" smtClean="0"/>
              <a:t> 19;3:7443. </a:t>
            </a:r>
            <a:r>
              <a:rPr lang="it-IT" dirty="0" err="1" smtClean="0"/>
              <a:t>doi</a:t>
            </a:r>
            <a:r>
              <a:rPr lang="it-IT" dirty="0" smtClean="0"/>
              <a:t>: 10.4076/1752-1947-3-7443. PMID: 19830208; PMCID: PMC2726470</a:t>
            </a:r>
            <a:r>
              <a:rPr lang="it-IT" dirty="0" smtClean="0"/>
              <a:t>.</a:t>
            </a:r>
          </a:p>
          <a:p>
            <a:pPr>
              <a:buFontTx/>
              <a:buChar char="-"/>
            </a:pPr>
            <a:r>
              <a:rPr lang="en-US" dirty="0" smtClean="0"/>
              <a:t>  Ahmed </a:t>
            </a:r>
            <a:r>
              <a:rPr lang="en-US" dirty="0" smtClean="0"/>
              <a:t>A. Advanced case report: Right </a:t>
            </a:r>
            <a:r>
              <a:rPr lang="en-US" dirty="0" err="1" smtClean="0"/>
              <a:t>hemicolectomy</a:t>
            </a:r>
            <a:r>
              <a:rPr lang="en-US" dirty="0" smtClean="0"/>
              <a:t> and primary </a:t>
            </a:r>
            <a:r>
              <a:rPr lang="en-US" dirty="0" err="1" smtClean="0"/>
              <a:t>ileocolic</a:t>
            </a:r>
            <a:r>
              <a:rPr lang="en-US" dirty="0" smtClean="0"/>
              <a:t> </a:t>
            </a:r>
            <a:r>
              <a:rPr lang="en-US" dirty="0" err="1" smtClean="0"/>
              <a:t>anastomosis</a:t>
            </a:r>
            <a:r>
              <a:rPr lang="en-US" dirty="0" smtClean="0"/>
              <a:t> for complicated appendicitis in a pediatric patient with mesenteric ischemia. Ann </a:t>
            </a:r>
            <a:r>
              <a:rPr lang="en-US" dirty="0" err="1" smtClean="0"/>
              <a:t>Surg</a:t>
            </a:r>
            <a:r>
              <a:rPr lang="en-US" dirty="0" smtClean="0"/>
              <a:t> Case Rep Images. 2025; 2(1): 1085</a:t>
            </a:r>
            <a:r>
              <a:rPr lang="en-US" dirty="0" smtClean="0"/>
              <a:t>.</a:t>
            </a:r>
          </a:p>
          <a:p>
            <a:pPr>
              <a:buFontTx/>
              <a:buChar char="-"/>
            </a:pPr>
            <a:r>
              <a:rPr lang="it-IT" dirty="0" smtClean="0"/>
              <a:t>  Bloom </a:t>
            </a:r>
            <a:r>
              <a:rPr lang="it-IT" dirty="0" smtClean="0"/>
              <a:t>RJ, </a:t>
            </a:r>
            <a:r>
              <a:rPr lang="it-IT" dirty="0" err="1" smtClean="0"/>
              <a:t>McClenathan</a:t>
            </a:r>
            <a:r>
              <a:rPr lang="it-IT" dirty="0" smtClean="0"/>
              <a:t> JH. </a:t>
            </a:r>
            <a:r>
              <a:rPr lang="it-IT" dirty="0" err="1" smtClean="0"/>
              <a:t>Surgical</a:t>
            </a:r>
            <a:r>
              <a:rPr lang="it-IT" dirty="0" smtClean="0"/>
              <a:t> </a:t>
            </a:r>
            <a:r>
              <a:rPr lang="it-IT" dirty="0" err="1" smtClean="0"/>
              <a:t>images</a:t>
            </a:r>
            <a:r>
              <a:rPr lang="it-IT" dirty="0" smtClean="0"/>
              <a:t>: soft </a:t>
            </a:r>
            <a:r>
              <a:rPr lang="it-IT" dirty="0" err="1" smtClean="0"/>
              <a:t>tissue</a:t>
            </a:r>
            <a:r>
              <a:rPr lang="it-IT" dirty="0" smtClean="0"/>
              <a:t>. </a:t>
            </a:r>
            <a:r>
              <a:rPr lang="it-IT" dirty="0" err="1" smtClean="0"/>
              <a:t>Tension</a:t>
            </a:r>
            <a:r>
              <a:rPr lang="it-IT" dirty="0" smtClean="0"/>
              <a:t> </a:t>
            </a:r>
            <a:r>
              <a:rPr lang="it-IT" dirty="0" err="1" smtClean="0"/>
              <a:t>pyopneumothorax</a:t>
            </a:r>
            <a:r>
              <a:rPr lang="it-IT" dirty="0" smtClean="0"/>
              <a:t>. Can J </a:t>
            </a:r>
            <a:r>
              <a:rPr lang="it-IT" dirty="0" err="1" smtClean="0"/>
              <a:t>Surg</a:t>
            </a:r>
            <a:r>
              <a:rPr lang="it-IT" dirty="0" smtClean="0"/>
              <a:t>. 2006 </a:t>
            </a:r>
            <a:r>
              <a:rPr lang="it-IT" dirty="0" err="1" smtClean="0"/>
              <a:t>Feb</a:t>
            </a:r>
            <a:r>
              <a:rPr lang="it-IT" dirty="0" smtClean="0"/>
              <a:t>;49(1):58. PMID: 16524145; PMCID: PMC3207516</a:t>
            </a:r>
            <a:r>
              <a:rPr lang="it-IT" dirty="0" smtClean="0"/>
              <a:t>.</a:t>
            </a:r>
          </a:p>
          <a:p>
            <a:pPr>
              <a:buFontTx/>
              <a:buChar char="-"/>
            </a:pPr>
            <a:r>
              <a:rPr lang="it-IT" dirty="0" smtClean="0"/>
              <a:t> </a:t>
            </a:r>
            <a:r>
              <a:rPr lang="it-IT" dirty="0" err="1" smtClean="0"/>
              <a:t>Kafadar</a:t>
            </a:r>
            <a:r>
              <a:rPr lang="it-IT" dirty="0" smtClean="0"/>
              <a:t> </a:t>
            </a:r>
            <a:r>
              <a:rPr lang="it-IT" dirty="0" smtClean="0"/>
              <a:t>MT, </a:t>
            </a:r>
            <a:r>
              <a:rPr lang="it-IT" dirty="0" err="1" smtClean="0"/>
              <a:t>Bardakçı</a:t>
            </a:r>
            <a:r>
              <a:rPr lang="it-IT" dirty="0" smtClean="0"/>
              <a:t> O, </a:t>
            </a:r>
            <a:r>
              <a:rPr lang="it-IT" dirty="0" err="1" smtClean="0"/>
              <a:t>Çetinkaya</a:t>
            </a:r>
            <a:r>
              <a:rPr lang="it-IT" dirty="0" smtClean="0"/>
              <a:t> İ. </a:t>
            </a:r>
            <a:r>
              <a:rPr lang="it-IT" dirty="0" err="1" smtClean="0"/>
              <a:t>Isolated</a:t>
            </a:r>
            <a:r>
              <a:rPr lang="it-IT" dirty="0" smtClean="0"/>
              <a:t> </a:t>
            </a:r>
            <a:r>
              <a:rPr lang="it-IT" dirty="0" err="1" smtClean="0"/>
              <a:t>Partial</a:t>
            </a:r>
            <a:r>
              <a:rPr lang="it-IT" dirty="0" smtClean="0"/>
              <a:t> </a:t>
            </a:r>
            <a:r>
              <a:rPr lang="it-IT" dirty="0" err="1" smtClean="0"/>
              <a:t>Cecal</a:t>
            </a:r>
            <a:r>
              <a:rPr lang="it-IT" dirty="0" smtClean="0"/>
              <a:t> </a:t>
            </a:r>
            <a:r>
              <a:rPr lang="it-IT" dirty="0" err="1" smtClean="0"/>
              <a:t>Necrosis</a:t>
            </a:r>
            <a:r>
              <a:rPr lang="it-IT" dirty="0" smtClean="0"/>
              <a:t> </a:t>
            </a:r>
            <a:r>
              <a:rPr lang="it-IT" dirty="0" err="1" smtClean="0"/>
              <a:t>as</a:t>
            </a:r>
            <a:r>
              <a:rPr lang="it-IT" dirty="0" smtClean="0"/>
              <a:t> a </a:t>
            </a:r>
            <a:r>
              <a:rPr lang="it-IT" dirty="0" err="1" smtClean="0"/>
              <a:t>Differential</a:t>
            </a:r>
            <a:r>
              <a:rPr lang="it-IT" dirty="0" smtClean="0"/>
              <a:t> </a:t>
            </a:r>
            <a:r>
              <a:rPr lang="it-IT" dirty="0" err="1" smtClean="0"/>
              <a:t>Diagnosis</a:t>
            </a:r>
            <a:r>
              <a:rPr lang="it-IT" dirty="0" smtClean="0"/>
              <a:t> </a:t>
            </a:r>
            <a:r>
              <a:rPr lang="it-IT" dirty="0" err="1" smtClean="0"/>
              <a:t>of</a:t>
            </a:r>
            <a:r>
              <a:rPr lang="it-IT" dirty="0" smtClean="0"/>
              <a:t> Right </a:t>
            </a:r>
            <a:r>
              <a:rPr lang="it-IT" dirty="0" err="1" smtClean="0"/>
              <a:t>Lower</a:t>
            </a:r>
            <a:r>
              <a:rPr lang="it-IT" dirty="0" smtClean="0"/>
              <a:t> </a:t>
            </a:r>
            <a:r>
              <a:rPr lang="it-IT" dirty="0" err="1" smtClean="0"/>
              <a:t>Quadrant</a:t>
            </a:r>
            <a:r>
              <a:rPr lang="it-IT" dirty="0" smtClean="0"/>
              <a:t> </a:t>
            </a:r>
            <a:r>
              <a:rPr lang="it-IT" dirty="0" err="1" smtClean="0"/>
              <a:t>Pain</a:t>
            </a:r>
            <a:r>
              <a:rPr lang="it-IT" dirty="0" smtClean="0"/>
              <a:t>: A Common </a:t>
            </a:r>
            <a:r>
              <a:rPr lang="it-IT" dirty="0" err="1" smtClean="0"/>
              <a:t>Presentation</a:t>
            </a:r>
            <a:r>
              <a:rPr lang="it-IT" dirty="0" smtClean="0"/>
              <a:t> </a:t>
            </a:r>
            <a:r>
              <a:rPr lang="it-IT" dirty="0" err="1" smtClean="0"/>
              <a:t>with</a:t>
            </a:r>
            <a:r>
              <a:rPr lang="it-IT" dirty="0" smtClean="0"/>
              <a:t> </a:t>
            </a:r>
            <a:r>
              <a:rPr lang="it-IT" dirty="0" err="1" smtClean="0"/>
              <a:t>an</a:t>
            </a:r>
            <a:r>
              <a:rPr lang="it-IT" dirty="0" smtClean="0"/>
              <a:t> </a:t>
            </a:r>
            <a:r>
              <a:rPr lang="it-IT" dirty="0" err="1" smtClean="0"/>
              <a:t>Uncommon</a:t>
            </a:r>
            <a:r>
              <a:rPr lang="it-IT" dirty="0" smtClean="0"/>
              <a:t> </a:t>
            </a:r>
            <a:r>
              <a:rPr lang="it-IT" dirty="0" err="1" smtClean="0"/>
              <a:t>Diagnosis</a:t>
            </a:r>
            <a:r>
              <a:rPr lang="it-IT" dirty="0" smtClean="0"/>
              <a:t>. J </a:t>
            </a:r>
            <a:r>
              <a:rPr lang="it-IT" dirty="0" err="1" smtClean="0"/>
              <a:t>Emerg</a:t>
            </a:r>
            <a:r>
              <a:rPr lang="it-IT" dirty="0" smtClean="0"/>
              <a:t> </a:t>
            </a:r>
            <a:r>
              <a:rPr lang="it-IT" dirty="0" err="1" smtClean="0"/>
              <a:t>Med</a:t>
            </a:r>
            <a:r>
              <a:rPr lang="it-IT" dirty="0" smtClean="0"/>
              <a:t> Case </a:t>
            </a:r>
            <a:r>
              <a:rPr lang="it-IT" dirty="0" err="1" smtClean="0"/>
              <a:t>Rep</a:t>
            </a:r>
            <a:r>
              <a:rPr lang="it-IT" dirty="0" smtClean="0"/>
              <a:t> 2018; 9: 38-40</a:t>
            </a:r>
            <a:r>
              <a:rPr lang="it-IT" dirty="0" smtClean="0"/>
              <a:t>.</a:t>
            </a:r>
          </a:p>
          <a:p>
            <a:pPr>
              <a:buFontTx/>
              <a:buChar char="-"/>
            </a:pPr>
            <a:r>
              <a:rPr lang="en-US" dirty="0" smtClean="0"/>
              <a:t>  A </a:t>
            </a:r>
            <a:r>
              <a:rPr lang="en-US" dirty="0" smtClean="0"/>
              <a:t>Rare Cause of Right Lower Quadrant Abdominal Pain: Isolated </a:t>
            </a:r>
            <a:r>
              <a:rPr lang="en-US" dirty="0" err="1" smtClean="0"/>
              <a:t>Cecal</a:t>
            </a:r>
            <a:r>
              <a:rPr lang="en-US" dirty="0" smtClean="0"/>
              <a:t> </a:t>
            </a:r>
            <a:r>
              <a:rPr lang="en-US" dirty="0" smtClean="0"/>
              <a:t>Necrosis, </a:t>
            </a:r>
            <a:r>
              <a:rPr lang="it-IT" dirty="0" err="1" smtClean="0"/>
              <a:t>Semra</a:t>
            </a:r>
            <a:r>
              <a:rPr lang="it-IT" dirty="0" smtClean="0"/>
              <a:t> </a:t>
            </a:r>
            <a:r>
              <a:rPr lang="it-IT" dirty="0" err="1" smtClean="0"/>
              <a:t>Demirli</a:t>
            </a:r>
            <a:r>
              <a:rPr lang="it-IT" dirty="0" smtClean="0"/>
              <a:t> </a:t>
            </a:r>
            <a:r>
              <a:rPr lang="it-IT" dirty="0" err="1" smtClean="0"/>
              <a:t>Atıcı</a:t>
            </a:r>
            <a:r>
              <a:rPr lang="it-IT" dirty="0" smtClean="0"/>
              <a:t>, </a:t>
            </a:r>
            <a:r>
              <a:rPr lang="it-IT" dirty="0" err="1" smtClean="0"/>
              <a:t>Mehmet</a:t>
            </a:r>
            <a:r>
              <a:rPr lang="it-IT" dirty="0" smtClean="0"/>
              <a:t> </a:t>
            </a:r>
            <a:r>
              <a:rPr lang="it-IT" dirty="0" err="1" smtClean="0"/>
              <a:t>Üstün</a:t>
            </a:r>
            <a:r>
              <a:rPr lang="it-IT" dirty="0" smtClean="0"/>
              <a:t>, </a:t>
            </a:r>
            <a:r>
              <a:rPr lang="it-IT" dirty="0" err="1" smtClean="0"/>
              <a:t>Emran</a:t>
            </a:r>
            <a:r>
              <a:rPr lang="it-IT" dirty="0" smtClean="0"/>
              <a:t> </a:t>
            </a:r>
            <a:r>
              <a:rPr lang="it-IT" dirty="0" err="1" smtClean="0"/>
              <a:t>Kuzey</a:t>
            </a:r>
            <a:r>
              <a:rPr lang="it-IT" dirty="0" smtClean="0"/>
              <a:t> </a:t>
            </a:r>
            <a:r>
              <a:rPr lang="it-IT" dirty="0" err="1" smtClean="0"/>
              <a:t>Avcı</a:t>
            </a:r>
            <a:r>
              <a:rPr lang="it-IT" dirty="0" smtClean="0"/>
              <a:t>, </a:t>
            </a:r>
            <a:r>
              <a:rPr lang="it-IT" dirty="0" err="1" smtClean="0"/>
              <a:t>Tayfun</a:t>
            </a:r>
            <a:r>
              <a:rPr lang="it-IT" dirty="0" smtClean="0"/>
              <a:t> </a:t>
            </a:r>
            <a:r>
              <a:rPr lang="it-IT" dirty="0" err="1" smtClean="0"/>
              <a:t>Kaya</a:t>
            </a:r>
            <a:r>
              <a:rPr lang="it-IT" dirty="0" smtClean="0"/>
              <a:t>, </a:t>
            </a:r>
            <a:r>
              <a:rPr lang="it-IT" dirty="0" err="1" smtClean="0"/>
              <a:t>Bülent</a:t>
            </a:r>
            <a:r>
              <a:rPr lang="it-IT" dirty="0" smtClean="0"/>
              <a:t> </a:t>
            </a:r>
            <a:r>
              <a:rPr lang="it-IT" dirty="0" err="1" smtClean="0"/>
              <a:t>Çalık</a:t>
            </a:r>
            <a:r>
              <a:rPr lang="it-IT" dirty="0" smtClean="0"/>
              <a:t>, </a:t>
            </a:r>
            <a:r>
              <a:rPr lang="en-US" dirty="0" smtClean="0"/>
              <a:t>University of Health Sciences Turkey, </a:t>
            </a:r>
            <a:r>
              <a:rPr lang="en-US" dirty="0" err="1" smtClean="0"/>
              <a:t>İzmir</a:t>
            </a:r>
            <a:r>
              <a:rPr lang="en-US" dirty="0" smtClean="0"/>
              <a:t> </a:t>
            </a:r>
            <a:r>
              <a:rPr lang="en-US" dirty="0" err="1" smtClean="0"/>
              <a:t>Tepecik</a:t>
            </a:r>
            <a:r>
              <a:rPr lang="en-US" dirty="0" smtClean="0"/>
              <a:t> Training and Research Hospital, Clinic of General Surgery, </a:t>
            </a:r>
            <a:r>
              <a:rPr lang="en-US" dirty="0" err="1" smtClean="0"/>
              <a:t>İzmir</a:t>
            </a:r>
            <a:r>
              <a:rPr lang="en-US" dirty="0" smtClean="0"/>
              <a:t>, </a:t>
            </a:r>
            <a:r>
              <a:rPr lang="en-US" dirty="0" smtClean="0"/>
              <a:t>Turkey, </a:t>
            </a:r>
            <a:r>
              <a:rPr lang="pt-BR" dirty="0" smtClean="0"/>
              <a:t>DOI: 10.4274/tjcd.galenos.2021.2020-8-5 Turk J Colorectal Dis 2022;32:31-35</a:t>
            </a:r>
            <a:endParaRPr lang="it-IT" dirty="0" smtClean="0"/>
          </a:p>
          <a:p>
            <a:pPr>
              <a:buFontTx/>
              <a:buChar char="-"/>
            </a:pP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-393539" y="416689"/>
            <a:ext cx="3727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solidFill>
                  <a:srgbClr val="C00000"/>
                </a:solidFill>
              </a:rPr>
              <a:t>Bibliografia</a:t>
            </a:r>
            <a:endParaRPr lang="it-IT" sz="2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7697" y="174965"/>
            <a:ext cx="5316211" cy="5772313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5436" y="5910839"/>
            <a:ext cx="5265634" cy="400311"/>
          </a:xfrm>
          <a:prstGeom prst="rect">
            <a:avLst/>
          </a:prstGeom>
        </p:spPr>
      </p:pic>
      <p:cxnSp>
        <p:nvCxnSpPr>
          <p:cNvPr id="11" name="Connettore 2 10"/>
          <p:cNvCxnSpPr/>
          <p:nvPr/>
        </p:nvCxnSpPr>
        <p:spPr>
          <a:xfrm>
            <a:off x="6483246" y="1948721"/>
            <a:ext cx="58461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/>
          <p:cNvCxnSpPr/>
          <p:nvPr/>
        </p:nvCxnSpPr>
        <p:spPr>
          <a:xfrm>
            <a:off x="6410794" y="4124793"/>
            <a:ext cx="58461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55749"/>
            <a:ext cx="6354405" cy="4971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19647" y="978340"/>
            <a:ext cx="2349659" cy="435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35390127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902" y="0"/>
            <a:ext cx="6068272" cy="7135221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157397" y="3717561"/>
            <a:ext cx="5703757" cy="77199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61894" y="523042"/>
            <a:ext cx="5616575" cy="557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aso clinico BDS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33914" y="185194"/>
            <a:ext cx="7743463" cy="58075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0090" y="-436403"/>
            <a:ext cx="5982535" cy="7363853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" y="-405597"/>
            <a:ext cx="5752623" cy="7263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94434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52468" y="508183"/>
            <a:ext cx="8857345" cy="5927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1311" y="611607"/>
            <a:ext cx="9340188" cy="5603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555584" y="1169043"/>
            <a:ext cx="6041985" cy="17543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dirty="0" smtClean="0"/>
              <a:t>- A </a:t>
            </a:r>
            <a:r>
              <a:rPr lang="it-IT" dirty="0" smtClean="0"/>
              <a:t>differenza dei casi riportati in letteratura, il nostro paziente presentava una vera appendicite associata a una progressiva </a:t>
            </a:r>
            <a:r>
              <a:rPr lang="it-IT" dirty="0" smtClean="0"/>
              <a:t>ischemia  </a:t>
            </a:r>
            <a:r>
              <a:rPr lang="it-IT" dirty="0" smtClean="0"/>
              <a:t>del colon destro osservata </a:t>
            </a:r>
            <a:r>
              <a:rPr lang="it-IT" dirty="0" err="1" smtClean="0"/>
              <a:t>intraoperatoriamente</a:t>
            </a:r>
            <a:r>
              <a:rPr lang="it-IT" dirty="0" smtClean="0"/>
              <a:t> e alla concomitante presenza di un diverticolo di </a:t>
            </a:r>
            <a:r>
              <a:rPr lang="it-IT" dirty="0" err="1" smtClean="0"/>
              <a:t>Meckel</a:t>
            </a:r>
            <a:r>
              <a:rPr lang="it-IT" dirty="0" smtClean="0"/>
              <a:t> ulcerato, configurando un quadro estremamente raro e, per quanto a nostra conoscenza, non precedentemente descritto.</a:t>
            </a:r>
            <a:endParaRPr lang="it-IT" dirty="0"/>
          </a:p>
        </p:txBody>
      </p:sp>
      <p:sp>
        <p:nvSpPr>
          <p:cNvPr id="8" name="Rettangolo 7"/>
          <p:cNvSpPr/>
          <p:nvPr/>
        </p:nvSpPr>
        <p:spPr>
          <a:xfrm>
            <a:off x="563302" y="3546856"/>
            <a:ext cx="6096000" cy="14773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it-IT" dirty="0" smtClean="0"/>
              <a:t>- Questo </a:t>
            </a:r>
            <a:r>
              <a:rPr lang="it-IT" dirty="0" smtClean="0"/>
              <a:t>caso ci ricorda che la diagnosi preoperatoria è un'ipotesi di lavoro. È </a:t>
            </a:r>
            <a:r>
              <a:rPr lang="it-IT" dirty="0" smtClean="0"/>
              <a:t>l'esplorazione </a:t>
            </a:r>
            <a:r>
              <a:rPr lang="it-IT" dirty="0" smtClean="0"/>
              <a:t>chirurgica a guidare le decisioni definitive. Di fronte a reperti inattesi è fondamentale mantenere un approccio sistematico, rivalutare l'intero addome e modificare la strategia </a:t>
            </a:r>
            <a:r>
              <a:rPr lang="it-IT" dirty="0" smtClean="0"/>
              <a:t>operatoria</a:t>
            </a:r>
            <a:endParaRPr lang="it-IT" dirty="0"/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85725" y="901198"/>
            <a:ext cx="2872269" cy="3656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CasellaDiTesto 11"/>
          <p:cNvSpPr txBox="1"/>
          <p:nvPr/>
        </p:nvSpPr>
        <p:spPr>
          <a:xfrm>
            <a:off x="775504" y="254642"/>
            <a:ext cx="33341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solidFill>
                  <a:srgbClr val="C00000"/>
                </a:solidFill>
              </a:rPr>
              <a:t>CONCLUSIONI</a:t>
            </a:r>
            <a:endParaRPr lang="it-IT" sz="3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xmlns="" id="{7F1CCB64-8231-435F-87C9-78C908E393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Grazie</a:t>
            </a:r>
          </a:p>
        </p:txBody>
      </p:sp>
    </p:spTree>
    <p:extLst>
      <p:ext uri="{BB962C8B-B14F-4D97-AF65-F5344CB8AC3E}">
        <p14:creationId xmlns:p14="http://schemas.microsoft.com/office/powerpoint/2010/main" xmlns="" val="174554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VTI">
  <a:themeElements>
    <a:clrScheme name="Rosso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_42167526_TF33476885.potx" id="{67A3B757-088A-4997-AD47-EBBB609AAF73}" vid="{61F4B085-7BC3-43AB-AFF0-C8B68BB76BF9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fa6e671f1cd7e4d96ff9652be322dd5e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4e2496f70b101db0b8013f30a071bbf7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941CA7C-A0BF-44EF-B2E5-7539C3B9B0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4E879E6-8FFE-4154-8F2A-F7518B89B376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7E0A2CB4-6869-426F-8BC4-A32C90CBE26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Presentazione classica per assemblea generale aziendale</Template>
  <TotalTime>5324</TotalTime>
  <Words>390</Words>
  <Application>Microsoft Office PowerPoint</Application>
  <PresentationFormat>Personalizzato</PresentationFormat>
  <Paragraphs>14</Paragraphs>
  <Slides>10</Slides>
  <Notes>0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1" baseType="lpstr">
      <vt:lpstr>RetrospectVTI</vt:lpstr>
      <vt:lpstr>Decision making intraoperatorio in sospetta appendicite: conversione e resezione estesa per ischemia colica e NET del Meckel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Grazie</vt:lpstr>
      <vt:lpstr>Diapositiva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Roma 29-30 aprile Primo Corso ACCADEMIA SICOB Direttori: M. De Luca - M.A. Zappa</dc:title>
  <dc:creator>Eliana Rispoli</dc:creator>
  <cp:lastModifiedBy>annae</cp:lastModifiedBy>
  <cp:revision>26</cp:revision>
  <dcterms:created xsi:type="dcterms:W3CDTF">2022-02-27T17:36:31Z</dcterms:created>
  <dcterms:modified xsi:type="dcterms:W3CDTF">2026-07-01T11:23:09Z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